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7" r:id="rId2"/>
    <p:sldId id="290" r:id="rId3"/>
    <p:sldId id="270" r:id="rId4"/>
    <p:sldId id="291" r:id="rId5"/>
    <p:sldId id="289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309" r:id="rId14"/>
    <p:sldId id="310" r:id="rId15"/>
    <p:sldId id="299" r:id="rId16"/>
    <p:sldId id="300" r:id="rId17"/>
    <p:sldId id="301" r:id="rId18"/>
    <p:sldId id="311" r:id="rId19"/>
    <p:sldId id="302" r:id="rId20"/>
    <p:sldId id="303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31" r:id="rId36"/>
    <p:sldId id="328" r:id="rId37"/>
    <p:sldId id="327" r:id="rId38"/>
    <p:sldId id="330" r:id="rId3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859F"/>
    <a:srgbClr val="339900"/>
    <a:srgbClr val="0000FF"/>
    <a:srgbClr val="007788"/>
    <a:srgbClr val="F2F2F2"/>
    <a:srgbClr val="366DCA"/>
    <a:srgbClr val="4285F4"/>
    <a:srgbClr val="862533"/>
    <a:srgbClr val="EA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65"/>
    <p:restoredTop sz="94607"/>
  </p:normalViewPr>
  <p:slideViewPr>
    <p:cSldViewPr snapToGrid="0">
      <p:cViewPr varScale="1">
        <p:scale>
          <a:sx n="51" d="100"/>
          <a:sy n="51" d="100"/>
        </p:scale>
        <p:origin x="224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120424-8D07-20F6-D68A-E30760A0A4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1CCDC8-54B5-A523-CA27-E6A5E5D8A6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4F65-D7CD-E542-8396-8B51408E64CA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62FD2-59CB-30B9-CFBD-C950860340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E2AC59-0FB2-9E99-921D-7A1F372057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A11C5-2C7E-2D42-A612-D2A8DB04E0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054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59314-3B37-F245-9B8F-A2A1C0353C67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E6CEA-26FE-034F-A477-D730467E28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35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5979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4613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5546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798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338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6356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3240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9528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4663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7133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9440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9193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514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9413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7098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2242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2167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4890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4759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9055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0611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0689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7109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7368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6410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21951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0122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5189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55723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38201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327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30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1017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219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5520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3977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8158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AEF43-39C6-C3F5-5C48-1BBDF46D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81D338-1B6B-87C8-E46B-1C1D923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D670A-4466-2CBA-BBD1-983E8C37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E8D8F-876F-861D-DBE2-BE4DA7F1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DC3A1-F343-3352-371D-831F4DC7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5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A721-31A9-2B67-4910-D2086D29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0C1A1B-DCAB-03AF-309B-92606111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E663C-2812-1728-C722-80172FB6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FA696-8418-9656-C609-0B09070C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0F911-C0EB-BC44-EA4B-5A1C27FC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16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778842-0EB9-B514-6901-7169D6650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CF8DA-51D6-3B88-F5E4-E2C3979A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A24BC-D645-A181-911D-462A8F72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6832D-32AC-30EB-320B-35F291AA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389F7-E1AD-358F-267C-F364B4DE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81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52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D5BC-0BD8-7892-CFAB-A1FEA1C1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34FF9-3EE7-CA9F-DFBD-B7B435DF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F546-0E25-CA01-16CD-087DB6CB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FD939-881A-E5BD-0D28-3E86F060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4C3C2-A066-8A1A-A0A1-4F623E3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62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88538-CEF7-8ACA-2DC5-F9B65A9B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76740-43A9-A5A5-25DF-58C57682C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687F2-8339-420E-867A-7372E8AB4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803E9-688E-DD1B-8AD3-320591CC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69CD1-8F9B-1021-010D-67FC24C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F2E96-0684-DB4B-34D9-8596C98F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995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4C263-198D-2D76-CC2A-9A8FD166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A73AC-08FD-8C92-A179-DAAC0A0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9DCEB-AA1B-B297-E9CA-20A218B4D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A5C60-12AB-84A1-46EA-87555EDA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843FA8-6A85-66A3-E5C9-8433CE5BA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02BC55-BEE2-FA47-A780-013BF781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094BF-536B-FB2A-7F15-7046513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738128-93C5-9FC4-2C10-D4751380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7F96A-F500-E2D0-AA44-125DC418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A3E9C4-A5A6-FD16-5AF5-ECB233CB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A54B2F-F50C-09E5-9496-4F3F5C97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414C16-D92F-B08E-AB11-284BC31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5A4245-DB70-EDEA-267D-EB1A0094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434D4F-B43E-19EA-597E-DB7C4CF5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13F1D-34E0-BCD4-1F3A-976F315F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32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8DA2-DB25-94F3-3652-8C3B41F0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427BB-AF3D-3108-2513-F98E6B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96DF7-7E30-574B-F948-E6263257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AFA42-1BE5-7F2F-3FD4-0B6784C1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2052-2586-FB21-8F2A-62F22A50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231E7-7B10-2DA6-6084-AFC1EEF4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1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7637D-DBD1-4D16-F6A1-7F12475D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27F78-B51D-C991-8BAE-974B5FDE5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ABDBE-8D11-E12F-1D26-570D6384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D2B0B-44EB-CC4B-6496-94202EA9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D80F3-2C80-98DE-DAD4-9639379C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E5F43-AEAB-48A5-4B07-F57D2718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68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85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FA5F824-5B54-8BCD-6E9E-4D4D52806A4D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37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076127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UPDATA AI Study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A680A4B-A0F8-1ED1-2E91-EF5BE2CEE531}"/>
              </a:ext>
            </a:extLst>
          </p:cNvPr>
          <p:cNvSpPr txBox="1">
            <a:spLocks/>
          </p:cNvSpPr>
          <p:nvPr/>
        </p:nvSpPr>
        <p:spPr>
          <a:xfrm>
            <a:off x="575598" y="3457002"/>
            <a:ext cx="4296439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 Winter</a:t>
            </a:r>
            <a:endParaRPr kumimoji="1" lang="ko-Kore-KR" altLang="en-US" sz="32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1D57DC-BD09-77E3-1334-6E26A0B8C396}"/>
              </a:ext>
            </a:extLst>
          </p:cNvPr>
          <p:cNvSpPr txBox="1">
            <a:spLocks/>
          </p:cNvSpPr>
          <p:nvPr/>
        </p:nvSpPr>
        <p:spPr>
          <a:xfrm>
            <a:off x="651798" y="4851972"/>
            <a:ext cx="8693908" cy="5053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Chap 4. Adversarial Search</a:t>
            </a:r>
            <a:endParaRPr kumimoji="1" lang="ko-Kore-KR" altLang="en-US" sz="24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8165F43-6124-5961-376B-B9F4506A1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022" y="1982309"/>
            <a:ext cx="6054180" cy="2869663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6DAF9F8E-9D87-BDB3-C7AD-B743C23020AC}"/>
              </a:ext>
            </a:extLst>
          </p:cNvPr>
          <p:cNvSpPr/>
          <p:nvPr/>
        </p:nvSpPr>
        <p:spPr>
          <a:xfrm>
            <a:off x="9053198" y="6330700"/>
            <a:ext cx="2934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Image from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425567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Tic-Tac-Toe Game Tree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AB2259-7670-DED0-E9C3-7D42CE14A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33" y="1518051"/>
            <a:ext cx="8667733" cy="476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93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Adversarial Search (Minimax)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8AED9D8-A791-EE99-A189-8E130AA67508}"/>
              </a:ext>
            </a:extLst>
          </p:cNvPr>
          <p:cNvSpPr txBox="1">
            <a:spLocks noChangeArrowheads="1"/>
          </p:cNvSpPr>
          <p:nvPr/>
        </p:nvSpPr>
        <p:spPr>
          <a:xfrm>
            <a:off x="776037" y="1731764"/>
            <a:ext cx="5578976" cy="44891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Deterministic, zero-sum games: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Tic-tac-toe, chess, checkers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One player maximizes result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The other minimizes result</a:t>
            </a:r>
          </a:p>
          <a:p>
            <a:pPr lvl="1"/>
            <a:endParaRPr 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Minimax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search: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 state-space search tree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Players alternate turns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Compute each node’s </a:t>
            </a:r>
            <a:r>
              <a:rPr lang="en-US" sz="2000" dirty="0" err="1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minimax</a:t>
            </a:r>
            <a:r>
              <a:rPr lang="en-US" sz="20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value: 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the best achievable utility against a rational (optimal) adversary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8873E9-ACC6-7468-C9D4-16986D917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218" y="1295399"/>
            <a:ext cx="4094550" cy="46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60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Minimax implementation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E905202-557A-2FFA-545C-90615B2F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17" y="2097505"/>
            <a:ext cx="10832166" cy="301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42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Minimax implementation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34CC248-9090-01F3-D823-7AD3D4273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8" y="1495754"/>
            <a:ext cx="10601168" cy="44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08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Minimax Example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4E8DBF-B36E-BD94-1916-4485BBC9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522" y="1676399"/>
            <a:ext cx="9142955" cy="38942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1B1B05-8454-1ADD-EDDF-145212407C12}"/>
              </a:ext>
            </a:extLst>
          </p:cNvPr>
          <p:cNvSpPr txBox="1"/>
          <p:nvPr/>
        </p:nvSpPr>
        <p:spPr>
          <a:xfrm>
            <a:off x="1780674" y="3429000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min</a:t>
            </a:r>
            <a:endParaRPr kumimoji="1" lang="ko-Kore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879AD-07CE-2977-93D7-E24241AB79C0}"/>
              </a:ext>
            </a:extLst>
          </p:cNvPr>
          <p:cNvSpPr txBox="1"/>
          <p:nvPr/>
        </p:nvSpPr>
        <p:spPr>
          <a:xfrm>
            <a:off x="5042669" y="2081463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max</a:t>
            </a:r>
            <a:endParaRPr kumimoji="1" lang="ko-Kore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348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Minimax Properties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F2A226-7126-2444-13D4-57CA7E423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36" y="1668834"/>
            <a:ext cx="9403682" cy="398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2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Resource Limits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E001430-876F-BE69-B6C4-377B88D469F0}"/>
              </a:ext>
            </a:extLst>
          </p:cNvPr>
          <p:cNvSpPr txBox="1">
            <a:spLocks noChangeArrowheads="1"/>
          </p:cNvSpPr>
          <p:nvPr/>
        </p:nvSpPr>
        <p:spPr>
          <a:xfrm>
            <a:off x="467937" y="1306339"/>
            <a:ext cx="7916779" cy="4972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Problem: In realistic games, cannot search to leaves!</a:t>
            </a:r>
          </a:p>
          <a:p>
            <a:pPr lvl="1">
              <a:lnSpc>
                <a:spcPct val="80000"/>
              </a:lnSpc>
            </a:pPr>
            <a:endParaRPr lang="en-US" sz="10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Solution: Depth-limited search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Instead, search only to a limited depth in the tree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Replace terminal utilities with an evaluation function for non-terminal positions</a:t>
            </a:r>
          </a:p>
          <a:p>
            <a:pPr lvl="1">
              <a:lnSpc>
                <a:spcPct val="80000"/>
              </a:lnSpc>
            </a:pPr>
            <a:endParaRPr lang="en-US" sz="10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Example: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Suppose we have 100 seconds, can explore 10K nodes / sec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So can check 1M nodes per move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- reaches about depth 8 – decent chess program</a:t>
            </a:r>
          </a:p>
          <a:p>
            <a:pPr>
              <a:lnSpc>
                <a:spcPct val="80000"/>
              </a:lnSpc>
            </a:pPr>
            <a:endParaRPr lang="en-US" sz="10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Guarantee of optimal play is gone</a:t>
            </a:r>
          </a:p>
          <a:p>
            <a:pPr lvl="1">
              <a:lnSpc>
                <a:spcPct val="80000"/>
              </a:lnSpc>
            </a:pPr>
            <a:endParaRPr lang="en-US" sz="10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More plies makes a BIG difference</a:t>
            </a:r>
          </a:p>
          <a:p>
            <a:pPr>
              <a:lnSpc>
                <a:spcPct val="80000"/>
              </a:lnSpc>
            </a:pPr>
            <a:endParaRPr lang="en-US" sz="10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Use iterative deepening for an anytime algorithm</a:t>
            </a:r>
          </a:p>
          <a:p>
            <a:pPr lvl="1">
              <a:lnSpc>
                <a:spcPct val="80000"/>
              </a:lnSpc>
            </a:pPr>
            <a:endParaRPr lang="en-US" sz="1500" dirty="0">
              <a:solidFill>
                <a:srgbClr val="CC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BF8FFAC-C9A0-5BEB-0923-770CDEA66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24" y="1054100"/>
            <a:ext cx="37084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1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Depth Matters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9A1B93A-AEEF-2C8E-EDC3-E1338D981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1212" y="1422241"/>
            <a:ext cx="4245645" cy="20883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D6C574C-277C-5916-509A-A44D3DBCB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1036" y="3731220"/>
            <a:ext cx="4315821" cy="19881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9F8BC3B-48CA-6D95-3303-67194E19188B}"/>
              </a:ext>
            </a:extLst>
          </p:cNvPr>
          <p:cNvSpPr txBox="1">
            <a:spLocks/>
          </p:cNvSpPr>
          <p:nvPr/>
        </p:nvSpPr>
        <p:spPr>
          <a:xfrm>
            <a:off x="575599" y="1552075"/>
            <a:ext cx="6138022" cy="43073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Evaluation functions are always imperfect</a:t>
            </a: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The deeper in the tree the evaluation function is buried, the less the quality of the evaluation function matters</a:t>
            </a: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An important example of the tradeoff between complexity of features and complexity of computation</a:t>
            </a:r>
          </a:p>
        </p:txBody>
      </p:sp>
    </p:spTree>
    <p:extLst>
      <p:ext uri="{BB962C8B-B14F-4D97-AF65-F5344CB8AC3E}">
        <p14:creationId xmlns:p14="http://schemas.microsoft.com/office/powerpoint/2010/main" val="4135607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Evaluation Functions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21C9262-4287-6C99-4223-18CC13429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1326" y="1518381"/>
            <a:ext cx="5811253" cy="43481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305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Evaluation Functions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CCF6A3-E063-C111-6EBA-A2780699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36" y="1201568"/>
            <a:ext cx="8194917" cy="51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9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Adversarial Games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12F241B-4562-0198-6874-55F0A71E373D}"/>
              </a:ext>
            </a:extLst>
          </p:cNvPr>
          <p:cNvSpPr/>
          <p:nvPr/>
        </p:nvSpPr>
        <p:spPr>
          <a:xfrm>
            <a:off x="9053198" y="6330700"/>
            <a:ext cx="2934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Image from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BA7F154-7162-6081-B8A6-CAFE6771E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9758" y="1631167"/>
            <a:ext cx="5452484" cy="35956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4541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Alpha-Beta Prunning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747C5E9-6FB9-58AA-5C4D-5E33A39ACBBE}"/>
              </a:ext>
            </a:extLst>
          </p:cNvPr>
          <p:cNvSpPr txBox="1">
            <a:spLocks noChangeArrowheads="1"/>
          </p:cNvSpPr>
          <p:nvPr/>
        </p:nvSpPr>
        <p:spPr>
          <a:xfrm>
            <a:off x="391376" y="1507868"/>
            <a:ext cx="8403708" cy="47705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General configuration (MIN version)</a:t>
            </a:r>
          </a:p>
          <a:p>
            <a:pPr lvl="1">
              <a:lnSpc>
                <a:spcPct val="110000"/>
              </a:lnSpc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We’re computing the MIN-VALUE at some node n</a:t>
            </a:r>
          </a:p>
          <a:p>
            <a:pPr lvl="1">
              <a:lnSpc>
                <a:spcPct val="110000"/>
              </a:lnSpc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We’re looping over </a:t>
            </a:r>
            <a:r>
              <a:rPr 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n’s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 children</a:t>
            </a:r>
          </a:p>
          <a:p>
            <a:pPr lvl="1">
              <a:lnSpc>
                <a:spcPct val="110000"/>
              </a:lnSpc>
            </a:pPr>
            <a:r>
              <a:rPr 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n’s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 estimate of the </a:t>
            </a:r>
            <a:r>
              <a:rPr 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childrens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’ min is dropping</a:t>
            </a:r>
          </a:p>
          <a:p>
            <a:pPr lvl="1">
              <a:lnSpc>
                <a:spcPct val="110000"/>
              </a:lnSpc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Who cares about </a:t>
            </a:r>
            <a:r>
              <a:rPr 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n’s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 value?  MAX</a:t>
            </a:r>
          </a:p>
          <a:p>
            <a:pPr lvl="1">
              <a:lnSpc>
                <a:spcPct val="110000"/>
              </a:lnSpc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Let a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be the best value that MAX can get at any choice point along the current path from the root</a:t>
            </a:r>
          </a:p>
          <a:p>
            <a:pPr lvl="1">
              <a:lnSpc>
                <a:spcPct val="110000"/>
              </a:lnSpc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If n becomes worse than 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a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MAX will avoid it, so we can stop considering </a:t>
            </a:r>
            <a:r>
              <a:rPr 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n’s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other children (it’s already bad enough that it won’t be played)</a:t>
            </a:r>
          </a:p>
          <a:p>
            <a:pPr lvl="1">
              <a:lnSpc>
                <a:spcPct val="110000"/>
              </a:lnSpc>
            </a:pPr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MAX version is symmetric</a:t>
            </a:r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77E2AE-91C1-26F6-BC2D-5A094456C1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4"/>
          <a:stretch/>
        </p:blipFill>
        <p:spPr>
          <a:xfrm>
            <a:off x="8834927" y="1338298"/>
            <a:ext cx="2965697" cy="393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60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Alpha-Beta Prunning Implementation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4AB801A2-CA4D-CCC4-CDD1-0E235637F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775" y="1521935"/>
            <a:ext cx="9706450" cy="413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2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Alpha-Beta Prunning Properties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754388F-7747-39CC-4FAD-E0EE11F9E0D6}"/>
              </a:ext>
            </a:extLst>
          </p:cNvPr>
          <p:cNvSpPr txBox="1">
            <a:spLocks noChangeArrowheads="1"/>
          </p:cNvSpPr>
          <p:nvPr/>
        </p:nvSpPr>
        <p:spPr>
          <a:xfrm>
            <a:off x="575597" y="1514477"/>
            <a:ext cx="9867814" cy="47639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This pruning has </a:t>
            </a:r>
            <a:r>
              <a:rPr lang="en-US" sz="20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no effect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on </a:t>
            </a:r>
            <a:r>
              <a:rPr 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minimax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value computed for the root!</a:t>
            </a:r>
          </a:p>
          <a:p>
            <a:pPr lvl="1"/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Values of intermediate nodes might be wrong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Important: children of the root may have the wrong value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So the most naïve version won’t let you do action selection</a:t>
            </a:r>
          </a:p>
          <a:p>
            <a:pPr lvl="1"/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Good child ordering improves effectiveness of pruning</a:t>
            </a:r>
          </a:p>
          <a:p>
            <a:pPr lvl="1"/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With “perfect ordering”: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Time complexity drops to O(</a:t>
            </a:r>
            <a:r>
              <a:rPr 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b</a:t>
            </a:r>
            <a:r>
              <a:rPr lang="en-US" sz="1600" baseline="30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</a:t>
            </a:r>
            <a:r>
              <a:rPr lang="en-US" sz="1600" baseline="30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/2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Doubles solvable depth!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Full search of, e.g. chess, is still hopeless…</a:t>
            </a:r>
          </a:p>
          <a:p>
            <a:pPr lvl="1"/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This is a simple example of </a:t>
            </a:r>
            <a:r>
              <a:rPr lang="en-US" sz="2000" dirty="0" err="1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metareasoning</a:t>
            </a:r>
            <a:r>
              <a:rPr lang="en-US" sz="20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(computing about what to compute)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5EE127-D859-33C3-550F-2E170169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105" y="2025315"/>
            <a:ext cx="3220614" cy="3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Alpha-Beta Prunning Quiz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8" name="그림 7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968C2E74-C0DC-5DDE-C956-49340DFD9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653" y="1410724"/>
            <a:ext cx="6066589" cy="44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98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Alpha-Beta Prunning Quiz2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9DFEA2-7ED9-87DD-B65E-0D6773089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234" y="1336747"/>
            <a:ext cx="7772400" cy="480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1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Uncertain Outcomes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8A61694-46AC-DE8E-2F66-A23D2BE55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2050" y="1775973"/>
            <a:ext cx="6356350" cy="450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284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Worst Case vs Average Case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1DA506E-8E92-EC86-BBD9-AB6B68626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868" y="1788563"/>
            <a:ext cx="9466126" cy="32808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D290587-0FC0-17E3-22E1-E976B373C60F}"/>
              </a:ext>
            </a:extLst>
          </p:cNvPr>
          <p:cNvSpPr txBox="1"/>
          <p:nvPr/>
        </p:nvSpPr>
        <p:spPr>
          <a:xfrm>
            <a:off x="1518868" y="5240933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Idea: Uncertain outcomes controlled by chance, not an adversary!</a:t>
            </a:r>
          </a:p>
        </p:txBody>
      </p:sp>
    </p:spTree>
    <p:extLst>
      <p:ext uri="{BB962C8B-B14F-4D97-AF65-F5344CB8AC3E}">
        <p14:creationId xmlns:p14="http://schemas.microsoft.com/office/powerpoint/2010/main" val="1451441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Expectimax Search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830197B-F71E-DFEF-73D7-8ECD1CAD2B2C}"/>
              </a:ext>
            </a:extLst>
          </p:cNvPr>
          <p:cNvSpPr txBox="1">
            <a:spLocks noChangeArrowheads="1"/>
          </p:cNvSpPr>
          <p:nvPr/>
        </p:nvSpPr>
        <p:spPr>
          <a:xfrm>
            <a:off x="575598" y="1515096"/>
            <a:ext cx="6866602" cy="49171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Unpredictable opponents: the ghosts respond randomly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Values should now reflect average-case (</a:t>
            </a:r>
            <a:r>
              <a:rPr lang="en-US" sz="18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expectimax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 outcomes, not worst-case (</a:t>
            </a:r>
            <a:r>
              <a:rPr lang="en-US" sz="18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minimax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18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C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Expectimax</a:t>
            </a:r>
            <a:r>
              <a:rPr lang="en-US" sz="1800" dirty="0">
                <a:solidFill>
                  <a:srgbClr val="C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search: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Max nodes as in </a:t>
            </a:r>
            <a:r>
              <a:rPr 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minimax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Calculate their </a:t>
            </a:r>
            <a:r>
              <a:rPr lang="en-US" sz="16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expected utilities</a:t>
            </a:r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18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Later, we’ll learn how to formalize the underlying uncertain-result problems as </a:t>
            </a:r>
            <a:r>
              <a:rPr lang="en-US" sz="1800" dirty="0">
                <a:solidFill>
                  <a:srgbClr val="C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Markov Decision Processes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D595ED-FF58-7F7B-1357-233EF079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922" y="1906418"/>
            <a:ext cx="3854371" cy="34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Expectimax Implementation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D6F134F-5D8A-C108-4CD2-77F916537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79" y="1607435"/>
            <a:ext cx="9771518" cy="439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80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Expectimax Example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grpSp>
        <p:nvGrpSpPr>
          <p:cNvPr id="2" name="Group 50">
            <a:extLst>
              <a:ext uri="{FF2B5EF4-FFF2-40B4-BE49-F238E27FC236}">
                <a16:creationId xmlns:a16="http://schemas.microsoft.com/office/drawing/2014/main" id="{A075BE40-3960-DC2F-24A5-D75F645D9F16}"/>
              </a:ext>
            </a:extLst>
          </p:cNvPr>
          <p:cNvGrpSpPr/>
          <p:nvPr/>
        </p:nvGrpSpPr>
        <p:grpSpPr>
          <a:xfrm>
            <a:off x="2857500" y="1948815"/>
            <a:ext cx="6477000" cy="2960370"/>
            <a:chOff x="1219200" y="1992630"/>
            <a:chExt cx="6477000" cy="2960370"/>
          </a:xfrm>
        </p:grpSpPr>
        <p:sp>
          <p:nvSpPr>
            <p:cNvPr id="3" name="AutoShape 4">
              <a:extLst>
                <a:ext uri="{FF2B5EF4-FFF2-40B4-BE49-F238E27FC236}">
                  <a16:creationId xmlns:a16="http://schemas.microsoft.com/office/drawing/2014/main" id="{DB86C63C-960D-B681-958C-03F65EB78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69F04E4E-9F26-2C1C-5512-B62F52EF11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46" name="AutoShape 13">
                <a:extLst>
                  <a:ext uri="{FF2B5EF4-FFF2-40B4-BE49-F238E27FC236}">
                    <a16:creationId xmlns:a16="http://schemas.microsoft.com/office/drawing/2014/main" id="{D9A85A67-11A9-C9B3-97BF-5C94CA31029D}"/>
                  </a:ext>
                </a:extLst>
              </p:cNvPr>
              <p:cNvCxnSpPr>
                <a:cxnSpLocks noChangeShapeType="1"/>
                <a:stCxn id="38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7" name="Rectangle 7">
                <a:extLst>
                  <a:ext uri="{FF2B5EF4-FFF2-40B4-BE49-F238E27FC236}">
                    <a16:creationId xmlns:a16="http://schemas.microsoft.com/office/drawing/2014/main" id="{A009EEA8-C12F-D26C-7DDE-5C581BC41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12</a:t>
                </a:r>
              </a:p>
            </p:txBody>
          </p:sp>
        </p:grpSp>
        <p:grpSp>
          <p:nvGrpSpPr>
            <p:cNvPr id="6" name="Group 61">
              <a:extLst>
                <a:ext uri="{FF2B5EF4-FFF2-40B4-BE49-F238E27FC236}">
                  <a16:creationId xmlns:a16="http://schemas.microsoft.com/office/drawing/2014/main" id="{61E94D00-D6C0-5525-7609-E716EEBE15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44" name="AutoShape 17">
                <a:extLst>
                  <a:ext uri="{FF2B5EF4-FFF2-40B4-BE49-F238E27FC236}">
                    <a16:creationId xmlns:a16="http://schemas.microsoft.com/office/drawing/2014/main" id="{6348E1D9-3CF0-54B6-91FA-030FBB68F68A}"/>
                  </a:ext>
                </a:extLst>
              </p:cNvPr>
              <p:cNvCxnSpPr>
                <a:cxnSpLocks noChangeShapeType="1"/>
                <a:stCxn id="38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5" name="Rectangle 7">
                <a:extLst>
                  <a:ext uri="{FF2B5EF4-FFF2-40B4-BE49-F238E27FC236}">
                    <a16:creationId xmlns:a16="http://schemas.microsoft.com/office/drawing/2014/main" id="{9BC76173-9D25-7CED-840C-44FADF0A7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9</a:t>
                </a:r>
              </a:p>
            </p:txBody>
          </p:sp>
        </p:grpSp>
        <p:grpSp>
          <p:nvGrpSpPr>
            <p:cNvPr id="8" name="Group 64">
              <a:extLst>
                <a:ext uri="{FF2B5EF4-FFF2-40B4-BE49-F238E27FC236}">
                  <a16:creationId xmlns:a16="http://schemas.microsoft.com/office/drawing/2014/main" id="{5199DCDC-D9F6-4E3B-5307-3F1F315710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42" name="AutoShape 33">
                <a:extLst>
                  <a:ext uri="{FF2B5EF4-FFF2-40B4-BE49-F238E27FC236}">
                    <a16:creationId xmlns:a16="http://schemas.microsoft.com/office/drawing/2014/main" id="{4BE61B01-E25D-BD84-B1E7-EB235620724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3" name="Rectangle 7">
                <a:extLst>
                  <a:ext uri="{FF2B5EF4-FFF2-40B4-BE49-F238E27FC236}">
                    <a16:creationId xmlns:a16="http://schemas.microsoft.com/office/drawing/2014/main" id="{1CBC85A9-9232-FBC4-EF81-A9B26A4174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6</a:t>
                </a:r>
              </a:p>
            </p:txBody>
          </p:sp>
        </p:grpSp>
        <p:grpSp>
          <p:nvGrpSpPr>
            <p:cNvPr id="9" name="Group 65">
              <a:extLst>
                <a:ext uri="{FF2B5EF4-FFF2-40B4-BE49-F238E27FC236}">
                  <a16:creationId xmlns:a16="http://schemas.microsoft.com/office/drawing/2014/main" id="{1FA5F0CE-0B4D-94D2-4ACD-612A777303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40" name="AutoShape 37">
                <a:extLst>
                  <a:ext uri="{FF2B5EF4-FFF2-40B4-BE49-F238E27FC236}">
                    <a16:creationId xmlns:a16="http://schemas.microsoft.com/office/drawing/2014/main" id="{F2F714F0-E32D-C81F-5F9C-37A3CE20E19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1" name="Rectangle 7">
                <a:extLst>
                  <a:ext uri="{FF2B5EF4-FFF2-40B4-BE49-F238E27FC236}">
                    <a16:creationId xmlns:a16="http://schemas.microsoft.com/office/drawing/2014/main" id="{31BE9F00-13E3-42B3-91E5-77E3C6DD6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0</a:t>
                </a:r>
              </a:p>
            </p:txBody>
          </p:sp>
        </p:grpSp>
        <p:grpSp>
          <p:nvGrpSpPr>
            <p:cNvPr id="10" name="Group 51">
              <a:extLst>
                <a:ext uri="{FF2B5EF4-FFF2-40B4-BE49-F238E27FC236}">
                  <a16:creationId xmlns:a16="http://schemas.microsoft.com/office/drawing/2014/main" id="{C2B2A30C-79FF-280E-2FB6-02F784D943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38" name="AutoShape 6">
                <a:extLst>
                  <a:ext uri="{FF2B5EF4-FFF2-40B4-BE49-F238E27FC236}">
                    <a16:creationId xmlns:a16="http://schemas.microsoft.com/office/drawing/2014/main" id="{521A96B3-7735-9114-95FE-F0661C41A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cxnSp>
            <p:nvCxnSpPr>
              <p:cNvPr id="39" name="AutoShape 7">
                <a:extLst>
                  <a:ext uri="{FF2B5EF4-FFF2-40B4-BE49-F238E27FC236}">
                    <a16:creationId xmlns:a16="http://schemas.microsoft.com/office/drawing/2014/main" id="{B0FDE938-692B-5C2C-39C1-2EB577BF804E}"/>
                  </a:ext>
                </a:extLst>
              </p:cNvPr>
              <p:cNvCxnSpPr>
                <a:cxnSpLocks noChangeShapeType="1"/>
                <a:stCxn id="3" idx="3"/>
                <a:endCxn id="23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11" name="AutoShape 9">
              <a:extLst>
                <a:ext uri="{FF2B5EF4-FFF2-40B4-BE49-F238E27FC236}">
                  <a16:creationId xmlns:a16="http://schemas.microsoft.com/office/drawing/2014/main" id="{81174E52-9F31-7544-5F26-C26C00539D83}"/>
                </a:ext>
              </a:extLst>
            </p:cNvPr>
            <p:cNvCxnSpPr>
              <a:cxnSpLocks noChangeShapeType="1"/>
              <a:stCxn id="38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1A9B4405-D2E1-BBFE-6518-CD872F42E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/>
                <a:t>3</a:t>
              </a:r>
            </a:p>
          </p:txBody>
        </p:sp>
        <p:cxnSp>
          <p:nvCxnSpPr>
            <p:cNvPr id="13" name="AutoShape 21">
              <a:extLst>
                <a:ext uri="{FF2B5EF4-FFF2-40B4-BE49-F238E27FC236}">
                  <a16:creationId xmlns:a16="http://schemas.microsoft.com/office/drawing/2014/main" id="{DC579339-134A-05AC-9068-D816E39A7D4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" name="AutoShape 21">
              <a:extLst>
                <a:ext uri="{FF2B5EF4-FFF2-40B4-BE49-F238E27FC236}">
                  <a16:creationId xmlns:a16="http://schemas.microsoft.com/office/drawing/2014/main" id="{F65D2B5E-88E3-A3F4-59B5-AB982449DE6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59">
              <a:extLst>
                <a:ext uri="{FF2B5EF4-FFF2-40B4-BE49-F238E27FC236}">
                  <a16:creationId xmlns:a16="http://schemas.microsoft.com/office/drawing/2014/main" id="{7BA12D45-DC6E-72FF-EF6D-A14EC4978A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36" name="AutoShape 20">
                <a:extLst>
                  <a:ext uri="{FF2B5EF4-FFF2-40B4-BE49-F238E27FC236}">
                    <a16:creationId xmlns:a16="http://schemas.microsoft.com/office/drawing/2014/main" id="{CCEEB40E-EFAE-1D2A-8E92-A0EAE0329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cxnSp>
            <p:nvCxnSpPr>
              <p:cNvPr id="37" name="AutoShape 21">
                <a:extLst>
                  <a:ext uri="{FF2B5EF4-FFF2-40B4-BE49-F238E27FC236}">
                    <a16:creationId xmlns:a16="http://schemas.microsoft.com/office/drawing/2014/main" id="{E15974BA-491F-8C4C-563B-D428DF75E240}"/>
                  </a:ext>
                </a:extLst>
              </p:cNvPr>
              <p:cNvCxnSpPr>
                <a:cxnSpLocks noChangeShapeType="1"/>
                <a:stCxn id="3" idx="3"/>
                <a:endCxn id="21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16" name="Group 58">
              <a:extLst>
                <a:ext uri="{FF2B5EF4-FFF2-40B4-BE49-F238E27FC236}">
                  <a16:creationId xmlns:a16="http://schemas.microsoft.com/office/drawing/2014/main" id="{7DC9ACD9-C33C-95B8-5F13-47361CB83C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33" name="AutoShape 23">
                <a:extLst>
                  <a:ext uri="{FF2B5EF4-FFF2-40B4-BE49-F238E27FC236}">
                    <a16:creationId xmlns:a16="http://schemas.microsoft.com/office/drawing/2014/main" id="{5028F23C-1FB0-7984-7781-14F4FFD22BF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34" name="Rectangle 7">
                <a:extLst>
                  <a:ext uri="{FF2B5EF4-FFF2-40B4-BE49-F238E27FC236}">
                    <a16:creationId xmlns:a16="http://schemas.microsoft.com/office/drawing/2014/main" id="{5E21CDCA-19ED-7C8D-7371-BDD53EB2A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2</a:t>
                </a:r>
              </a:p>
            </p:txBody>
          </p:sp>
          <p:cxnSp>
            <p:nvCxnSpPr>
              <p:cNvPr id="35" name="AutoShape 21">
                <a:extLst>
                  <a:ext uri="{FF2B5EF4-FFF2-40B4-BE49-F238E27FC236}">
                    <a16:creationId xmlns:a16="http://schemas.microsoft.com/office/drawing/2014/main" id="{FF519CD1-9F8B-8030-C3D7-D12BD3F46AA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7" name="Group 61">
              <a:extLst>
                <a:ext uri="{FF2B5EF4-FFF2-40B4-BE49-F238E27FC236}">
                  <a16:creationId xmlns:a16="http://schemas.microsoft.com/office/drawing/2014/main" id="{0A29B80C-7AE6-1713-5AA0-8B3B534AC6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31" name="AutoShape 26">
                <a:extLst>
                  <a:ext uri="{FF2B5EF4-FFF2-40B4-BE49-F238E27FC236}">
                    <a16:creationId xmlns:a16="http://schemas.microsoft.com/office/drawing/2014/main" id="{61590B16-4269-D2A7-BACB-888310DE0A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cxnSp>
            <p:nvCxnSpPr>
              <p:cNvPr id="32" name="AutoShape 27">
                <a:extLst>
                  <a:ext uri="{FF2B5EF4-FFF2-40B4-BE49-F238E27FC236}">
                    <a16:creationId xmlns:a16="http://schemas.microsoft.com/office/drawing/2014/main" id="{7A3274D1-34B3-D5DF-ACDD-82196AAA004A}"/>
                  </a:ext>
                </a:extLst>
              </p:cNvPr>
              <p:cNvCxnSpPr>
                <a:cxnSpLocks noChangeShapeType="1"/>
                <a:stCxn id="3" idx="3"/>
                <a:endCxn id="22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18" name="Group 60">
              <a:extLst>
                <a:ext uri="{FF2B5EF4-FFF2-40B4-BE49-F238E27FC236}">
                  <a16:creationId xmlns:a16="http://schemas.microsoft.com/office/drawing/2014/main" id="{0CE76A67-F578-CBB6-7B70-08BD031238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28" name="AutoShape 29">
                <a:extLst>
                  <a:ext uri="{FF2B5EF4-FFF2-40B4-BE49-F238E27FC236}">
                    <a16:creationId xmlns:a16="http://schemas.microsoft.com/office/drawing/2014/main" id="{1A95BE0E-2978-6C3B-ECB7-5AF1EB1B4B8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29" name="Rectangle 7">
                <a:extLst>
                  <a:ext uri="{FF2B5EF4-FFF2-40B4-BE49-F238E27FC236}">
                    <a16:creationId xmlns:a16="http://schemas.microsoft.com/office/drawing/2014/main" id="{571CC6A4-8B7F-89AC-4DF1-857BDA36B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15</a:t>
                </a:r>
              </a:p>
            </p:txBody>
          </p:sp>
          <p:cxnSp>
            <p:nvCxnSpPr>
              <p:cNvPr id="30" name="AutoShape 21">
                <a:extLst>
                  <a:ext uri="{FF2B5EF4-FFF2-40B4-BE49-F238E27FC236}">
                    <a16:creationId xmlns:a16="http://schemas.microsoft.com/office/drawing/2014/main" id="{B08896AF-EF59-2CEA-BE7E-76F482DC62F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9" name="Group 64">
              <a:extLst>
                <a:ext uri="{FF2B5EF4-FFF2-40B4-BE49-F238E27FC236}">
                  <a16:creationId xmlns:a16="http://schemas.microsoft.com/office/drawing/2014/main" id="{E2917986-2CB0-46F8-D9E9-AFDD7C95B5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26" name="AutoShape 33">
                <a:extLst>
                  <a:ext uri="{FF2B5EF4-FFF2-40B4-BE49-F238E27FC236}">
                    <a16:creationId xmlns:a16="http://schemas.microsoft.com/office/drawing/2014/main" id="{52868A3A-BDA9-FB92-7699-6B436A40EE6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27" name="Rectangle 7">
                <a:extLst>
                  <a:ext uri="{FF2B5EF4-FFF2-40B4-BE49-F238E27FC236}">
                    <a16:creationId xmlns:a16="http://schemas.microsoft.com/office/drawing/2014/main" id="{7E53A3B9-6CD2-D478-C196-6ABBE2892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4</a:t>
                </a:r>
              </a:p>
            </p:txBody>
          </p:sp>
        </p:grpSp>
        <p:grpSp>
          <p:nvGrpSpPr>
            <p:cNvPr id="20" name="Group 65">
              <a:extLst>
                <a:ext uri="{FF2B5EF4-FFF2-40B4-BE49-F238E27FC236}">
                  <a16:creationId xmlns:a16="http://schemas.microsoft.com/office/drawing/2014/main" id="{44CF0307-38DD-5C08-AA93-E59272D387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24" name="AutoShape 37">
                <a:extLst>
                  <a:ext uri="{FF2B5EF4-FFF2-40B4-BE49-F238E27FC236}">
                    <a16:creationId xmlns:a16="http://schemas.microsoft.com/office/drawing/2014/main" id="{662319B0-3542-D6C8-F37E-6B4C940160D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25" name="Rectangle 7">
                <a:extLst>
                  <a:ext uri="{FF2B5EF4-FFF2-40B4-BE49-F238E27FC236}">
                    <a16:creationId xmlns:a16="http://schemas.microsoft.com/office/drawing/2014/main" id="{034325D5-B9C1-A55D-F1B2-9B127B55FB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6</a:t>
                </a:r>
              </a:p>
            </p:txBody>
          </p:sp>
        </p:grpSp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58542EE5-1EF0-70DD-1F1E-8CD2C3C1F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2" name="Oval 11">
              <a:extLst>
                <a:ext uri="{FF2B5EF4-FFF2-40B4-BE49-F238E27FC236}">
                  <a16:creationId xmlns:a16="http://schemas.microsoft.com/office/drawing/2014/main" id="{08716730-6BA4-EFD6-E8F9-F14E05C07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3" name="Oval 11">
              <a:extLst>
                <a:ext uri="{FF2B5EF4-FFF2-40B4-BE49-F238E27FC236}">
                  <a16:creationId xmlns:a16="http://schemas.microsoft.com/office/drawing/2014/main" id="{BA7FBF14-1588-F4F0-E92E-611459204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90589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Type of Games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102F155-41A3-12AB-3CB7-2219A3C145C6}"/>
              </a:ext>
            </a:extLst>
          </p:cNvPr>
          <p:cNvSpPr txBox="1">
            <a:spLocks noChangeArrowheads="1"/>
          </p:cNvSpPr>
          <p:nvPr/>
        </p:nvSpPr>
        <p:spPr>
          <a:xfrm>
            <a:off x="575598" y="1447800"/>
            <a:ext cx="10806276" cy="47845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Many different kinds of games!</a:t>
            </a:r>
          </a:p>
          <a:p>
            <a:pPr lvl="1"/>
            <a:endParaRPr 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Axes: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Deterministic or stochastic?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One, two, or more players?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Zero sum?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Perfect information (can you see the state)?</a:t>
            </a:r>
          </a:p>
          <a:p>
            <a:pPr lvl="1"/>
            <a:endParaRPr 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Want algorithms for calculating a </a:t>
            </a:r>
            <a:r>
              <a:rPr lang="en-US" sz="24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strategy (policy)</a:t>
            </a: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which recommends a move from each state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87C1341-6631-89ED-DE58-4D530A6B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1549" y="1254156"/>
            <a:ext cx="4227504" cy="23619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98">
            <a:extLst>
              <a:ext uri="{FF2B5EF4-FFF2-40B4-BE49-F238E27FC236}">
                <a16:creationId xmlns:a16="http://schemas.microsoft.com/office/drawing/2014/main" id="{A6BEB5AF-0FF2-809F-917E-3E6E3FA101C8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362299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Expectimax Pruning?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51EEF6-AECD-D390-5F05-EA2E2160F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48983"/>
            <a:ext cx="7772400" cy="36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40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What Probabilities to Use?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9AE5D6-CFB5-8BCF-473C-EA15FABBF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8" y="1430374"/>
            <a:ext cx="10826038" cy="468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40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The Dangerous of  Optimism  and Pessimism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A9C2D-735D-7BEF-4AF7-74E59EAE2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66" y="1568598"/>
            <a:ext cx="9070896" cy="43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97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Utilities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5C39638-FEB7-EE07-D56D-A336C7CC4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21" y="1349691"/>
            <a:ext cx="9478457" cy="4588205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550C12B7-9C24-2AB3-E1FF-3F15830F2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3897" y="3798758"/>
            <a:ext cx="3092515" cy="213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072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Maximum Expected Utility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E58A0C-60E8-39D9-06F1-3FC5A996C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47" y="1311124"/>
            <a:ext cx="9672822" cy="44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75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Preferencse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058C8C-31F3-11A0-C1CA-2AE877669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59" y="1543198"/>
            <a:ext cx="9809065" cy="447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14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Rational Preferences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70EBF76-494B-BE85-BCFC-A69DDA66A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52" y="1432123"/>
            <a:ext cx="10468320" cy="44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MEU Principle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4BC9E5D-8A41-2736-E500-116A4B2B8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78" y="1573028"/>
            <a:ext cx="9857478" cy="43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86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Human Utilities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1F7CEC-F10E-1584-3DAD-C4C874864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16" y="1391293"/>
            <a:ext cx="9381202" cy="469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6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Deterministic Games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1" name="Rectangle 98">
            <a:extLst>
              <a:ext uri="{FF2B5EF4-FFF2-40B4-BE49-F238E27FC236}">
                <a16:creationId xmlns:a16="http://schemas.microsoft.com/office/drawing/2014/main" id="{24F667C5-269B-847B-2E5E-D4DE636FA179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661EB4-3BB9-3236-5128-25BCD0008824}"/>
              </a:ext>
            </a:extLst>
          </p:cNvPr>
          <p:cNvSpPr txBox="1">
            <a:spLocks/>
          </p:cNvSpPr>
          <p:nvPr/>
        </p:nvSpPr>
        <p:spPr>
          <a:xfrm>
            <a:off x="471948" y="1514477"/>
            <a:ext cx="8544109" cy="43809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Many possible formalizations, one is: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States: S (start at s</a:t>
            </a:r>
            <a:r>
              <a:rPr lang="en-US" sz="2000" baseline="-25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Players: P={1...N} (usually take turns)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Actions: A (may depend on player / state)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Transition Function: </a:t>
            </a:r>
            <a:r>
              <a:rPr 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SxA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 S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Terminal Test: S  {</a:t>
            </a:r>
            <a:r>
              <a:rPr 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t,f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}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Terminal Utilities: </a:t>
            </a:r>
            <a:r>
              <a:rPr 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SxP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  R</a:t>
            </a:r>
          </a:p>
          <a:p>
            <a:endParaRPr lang="en-US" sz="2400" dirty="0">
              <a:latin typeface="NanumSquareOTF_ac" panose="020B0600000101010101" pitchFamily="34" charset="-127"/>
              <a:ea typeface="NanumSquareOTF_ac" panose="020B0600000101010101" pitchFamily="34" charset="-127"/>
              <a:sym typeface="Symbol" pitchFamily="18" charset="2"/>
            </a:endParaRP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Solution for a player is a </a:t>
            </a:r>
            <a:r>
              <a:rPr lang="en-US" sz="2400" dirty="0">
                <a:solidFill>
                  <a:srgbClr val="C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policy</a:t>
            </a: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: S  A</a:t>
            </a:r>
            <a:endParaRPr 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61521C8A-3BD3-D041-C486-A217FD668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3917" y="1514477"/>
            <a:ext cx="3155264" cy="3305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597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Zero-Sum Games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9D8CC55C-BCF8-D981-187D-A0AE699CC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1382" y="1658868"/>
            <a:ext cx="5477908" cy="22245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CFC28-6499-446A-DF0F-378562320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4619" y="1579568"/>
            <a:ext cx="3956296" cy="25072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F30E29-DC79-E24D-3289-17ABAF334DEE}"/>
              </a:ext>
            </a:extLst>
          </p:cNvPr>
          <p:cNvSpPr txBox="1">
            <a:spLocks/>
          </p:cNvSpPr>
          <p:nvPr/>
        </p:nvSpPr>
        <p:spPr>
          <a:xfrm>
            <a:off x="673768" y="4094809"/>
            <a:ext cx="5666873" cy="15961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Zero-Sum Games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Agents have opposite utilities (values on outcomes)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Lets us think of a single value that one maximizes and the other minimizes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Adversarial, pure competition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F255647-21AD-32D8-6C2D-0F3191C68DEB}"/>
              </a:ext>
            </a:extLst>
          </p:cNvPr>
          <p:cNvSpPr txBox="1">
            <a:spLocks/>
          </p:cNvSpPr>
          <p:nvPr/>
        </p:nvSpPr>
        <p:spPr>
          <a:xfrm>
            <a:off x="6096000" y="4086850"/>
            <a:ext cx="5979586" cy="15961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General Games</a:t>
            </a:r>
          </a:p>
          <a:p>
            <a:pPr lvl="1"/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Agents have independent utilities (values on outcomes)</a:t>
            </a:r>
          </a:p>
          <a:p>
            <a:pPr lvl="1"/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Cooperation, indifference, competition, and more are all possible</a:t>
            </a:r>
          </a:p>
          <a:p>
            <a:pPr lvl="1"/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More later on non-zero-sum games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506D8A5-D747-7CE9-2175-45ED1F8226AF}"/>
              </a:ext>
            </a:extLst>
          </p:cNvPr>
          <p:cNvSpPr/>
          <p:nvPr/>
        </p:nvSpPr>
        <p:spPr>
          <a:xfrm>
            <a:off x="8801100" y="6278388"/>
            <a:ext cx="32744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Adapted from: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l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662614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Adverserial Search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53E2282C-A893-80E1-4778-0645B56CB417}"/>
              </a:ext>
            </a:extLst>
          </p:cNvPr>
          <p:cNvSpPr/>
          <p:nvPr/>
        </p:nvSpPr>
        <p:spPr>
          <a:xfrm>
            <a:off x="8996401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65EAE7A-4A73-6A57-F627-1E8647057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2995" y="1678822"/>
            <a:ext cx="4113126" cy="38040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898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Value of a State</a:t>
            </a:r>
            <a:endParaRPr kumimoji="1" lang="ko-Kore-KR" altLang="en-US" sz="4000" b="1" dirty="0">
              <a:solidFill>
                <a:schemeClr val="bg1">
                  <a:lumMod val="50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C8821-09D6-5524-16BD-28E2EE58A6F3}"/>
              </a:ext>
            </a:extLst>
          </p:cNvPr>
          <p:cNvSpPr txBox="1"/>
          <p:nvPr/>
        </p:nvSpPr>
        <p:spPr>
          <a:xfrm>
            <a:off x="446171" y="1610379"/>
            <a:ext cx="748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Value of a state: The best achievable outcome (utility) from that state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05EE2B-9067-C31D-1D6D-3EE8DCEC12AE}"/>
              </a:ext>
            </a:extLst>
          </p:cNvPr>
          <p:cNvSpPr txBox="1"/>
          <p:nvPr/>
        </p:nvSpPr>
        <p:spPr>
          <a:xfrm>
            <a:off x="6376736" y="2292015"/>
            <a:ext cx="241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Non-Terminal States:</a:t>
            </a:r>
          </a:p>
        </p:txBody>
      </p:sp>
      <p:grpSp>
        <p:nvGrpSpPr>
          <p:cNvPr id="123" name="Group 99">
            <a:extLst>
              <a:ext uri="{FF2B5EF4-FFF2-40B4-BE49-F238E27FC236}">
                <a16:creationId xmlns:a16="http://schemas.microsoft.com/office/drawing/2014/main" id="{6AFCEA80-F987-F887-AC32-A2A5B5EDDE99}"/>
              </a:ext>
            </a:extLst>
          </p:cNvPr>
          <p:cNvGrpSpPr/>
          <p:nvPr/>
        </p:nvGrpSpPr>
        <p:grpSpPr>
          <a:xfrm>
            <a:off x="2319087" y="2977816"/>
            <a:ext cx="4743450" cy="2693173"/>
            <a:chOff x="1828800" y="1447800"/>
            <a:chExt cx="8458200" cy="4802286"/>
          </a:xfrm>
        </p:grpSpPr>
        <p:sp>
          <p:nvSpPr>
            <p:cNvPr id="124" name="Rectangle 40">
              <a:extLst>
                <a:ext uri="{FF2B5EF4-FFF2-40B4-BE49-F238E27FC236}">
                  <a16:creationId xmlns:a16="http://schemas.microsoft.com/office/drawing/2014/main" id="{97444CD8-E933-2CF4-26E5-344D51E26F12}"/>
                </a:ext>
              </a:extLst>
            </p:cNvPr>
            <p:cNvSpPr/>
            <p:nvPr/>
          </p:nvSpPr>
          <p:spPr>
            <a:xfrm>
              <a:off x="5257800" y="14478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125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3BA53F7C-A173-A9B3-FE1B-B1DD29C50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5867400" y="15128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6" name="Oval 63">
              <a:extLst>
                <a:ext uri="{FF2B5EF4-FFF2-40B4-BE49-F238E27FC236}">
                  <a16:creationId xmlns:a16="http://schemas.microsoft.com/office/drawing/2014/main" id="{21D39677-0A80-29F2-CFCB-A15EEDD90B0E}"/>
                </a:ext>
              </a:extLst>
            </p:cNvPr>
            <p:cNvSpPr/>
            <p:nvPr/>
          </p:nvSpPr>
          <p:spPr>
            <a:xfrm>
              <a:off x="655320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cxnSp>
          <p:nvCxnSpPr>
            <p:cNvPr id="127" name="Straight Connector 64">
              <a:extLst>
                <a:ext uri="{FF2B5EF4-FFF2-40B4-BE49-F238E27FC236}">
                  <a16:creationId xmlns:a16="http://schemas.microsoft.com/office/drawing/2014/main" id="{9DEE3240-D3D3-AFED-5DDE-6CDAED199860}"/>
                </a:ext>
              </a:extLst>
            </p:cNvPr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65">
              <a:extLst>
                <a:ext uri="{FF2B5EF4-FFF2-40B4-BE49-F238E27FC236}">
                  <a16:creationId xmlns:a16="http://schemas.microsoft.com/office/drawing/2014/main" id="{F2303263-88F1-2785-7E69-B374CC80F2DE}"/>
                </a:ext>
              </a:extLst>
            </p:cNvPr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66">
              <a:extLst>
                <a:ext uri="{FF2B5EF4-FFF2-40B4-BE49-F238E27FC236}">
                  <a16:creationId xmlns:a16="http://schemas.microsoft.com/office/drawing/2014/main" id="{2ADACD98-A2C9-5019-F2A6-6D7FF796530E}"/>
                </a:ext>
              </a:extLst>
            </p:cNvPr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67">
              <a:extLst>
                <a:ext uri="{FF2B5EF4-FFF2-40B4-BE49-F238E27FC236}">
                  <a16:creationId xmlns:a16="http://schemas.microsoft.com/office/drawing/2014/main" id="{58EF4F93-46D4-0BDB-6D18-A4F1E2631496}"/>
                </a:ext>
              </a:extLst>
            </p:cNvPr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68">
              <a:extLst>
                <a:ext uri="{FF2B5EF4-FFF2-40B4-BE49-F238E27FC236}">
                  <a16:creationId xmlns:a16="http://schemas.microsoft.com/office/drawing/2014/main" id="{0148FFE4-8583-FC34-1CCD-E51C858EB1C1}"/>
                </a:ext>
              </a:extLst>
            </p:cNvPr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69">
              <a:extLst>
                <a:ext uri="{FF2B5EF4-FFF2-40B4-BE49-F238E27FC236}">
                  <a16:creationId xmlns:a16="http://schemas.microsoft.com/office/drawing/2014/main" id="{3F83A2EC-8DC3-5A90-1CC3-50B5FC247E18}"/>
                </a:ext>
              </a:extLst>
            </p:cNvPr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70">
              <a:extLst>
                <a:ext uri="{FF2B5EF4-FFF2-40B4-BE49-F238E27FC236}">
                  <a16:creationId xmlns:a16="http://schemas.microsoft.com/office/drawing/2014/main" id="{198FCAED-F30C-9BBB-F8FC-E19F8E5F0F12}"/>
                </a:ext>
              </a:extLst>
            </p:cNvPr>
            <p:cNvSpPr/>
            <p:nvPr/>
          </p:nvSpPr>
          <p:spPr>
            <a:xfrm>
              <a:off x="28956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134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4EF2108C-9D93-5117-3C7D-E614E9E84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32004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5" name="Oval 72">
              <a:extLst>
                <a:ext uri="{FF2B5EF4-FFF2-40B4-BE49-F238E27FC236}">
                  <a16:creationId xmlns:a16="http://schemas.microsoft.com/office/drawing/2014/main" id="{8364C879-51B1-6FB0-6EF1-9EDC92F8FA47}"/>
                </a:ext>
              </a:extLst>
            </p:cNvPr>
            <p:cNvSpPr/>
            <p:nvPr/>
          </p:nvSpPr>
          <p:spPr>
            <a:xfrm>
              <a:off x="41910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36" name="Rectangle 73">
              <a:extLst>
                <a:ext uri="{FF2B5EF4-FFF2-40B4-BE49-F238E27FC236}">
                  <a16:creationId xmlns:a16="http://schemas.microsoft.com/office/drawing/2014/main" id="{F8F3EA64-A5B1-D138-05D9-E2649FF01937}"/>
                </a:ext>
              </a:extLst>
            </p:cNvPr>
            <p:cNvSpPr/>
            <p:nvPr/>
          </p:nvSpPr>
          <p:spPr>
            <a:xfrm>
              <a:off x="75438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137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83D51676-8C58-1A79-94DE-BE7753329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84582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8" name="Oval 75">
              <a:extLst>
                <a:ext uri="{FF2B5EF4-FFF2-40B4-BE49-F238E27FC236}">
                  <a16:creationId xmlns:a16="http://schemas.microsoft.com/office/drawing/2014/main" id="{875306C2-C96D-F759-24F4-8F6FA161081D}"/>
                </a:ext>
              </a:extLst>
            </p:cNvPr>
            <p:cNvSpPr/>
            <p:nvPr/>
          </p:nvSpPr>
          <p:spPr>
            <a:xfrm>
              <a:off x="88392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39" name="Rectangle 76">
              <a:extLst>
                <a:ext uri="{FF2B5EF4-FFF2-40B4-BE49-F238E27FC236}">
                  <a16:creationId xmlns:a16="http://schemas.microsoft.com/office/drawing/2014/main" id="{E0A52CF7-B59E-9D8B-917E-F291DA91A272}"/>
                </a:ext>
              </a:extLst>
            </p:cNvPr>
            <p:cNvSpPr/>
            <p:nvPr/>
          </p:nvSpPr>
          <p:spPr>
            <a:xfrm>
              <a:off x="6477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140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FE1171A3-F0A3-9466-BE3E-7278B014A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70866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1" name="Oval 78">
              <a:extLst>
                <a:ext uri="{FF2B5EF4-FFF2-40B4-BE49-F238E27FC236}">
                  <a16:creationId xmlns:a16="http://schemas.microsoft.com/office/drawing/2014/main" id="{E58B0046-7863-B63B-79BE-8E41C69507C0}"/>
                </a:ext>
              </a:extLst>
            </p:cNvPr>
            <p:cNvSpPr/>
            <p:nvPr/>
          </p:nvSpPr>
          <p:spPr>
            <a:xfrm>
              <a:off x="77724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42" name="Rectangle 79">
              <a:extLst>
                <a:ext uri="{FF2B5EF4-FFF2-40B4-BE49-F238E27FC236}">
                  <a16:creationId xmlns:a16="http://schemas.microsoft.com/office/drawing/2014/main" id="{77B9E230-DD35-B927-9E58-99902B77D42E}"/>
                </a:ext>
              </a:extLst>
            </p:cNvPr>
            <p:cNvSpPr/>
            <p:nvPr/>
          </p:nvSpPr>
          <p:spPr>
            <a:xfrm>
              <a:off x="8763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143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22A409A5-0708-80C3-FF28-D7B31CB09D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99822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4" name="Rectangle 81">
              <a:extLst>
                <a:ext uri="{FF2B5EF4-FFF2-40B4-BE49-F238E27FC236}">
                  <a16:creationId xmlns:a16="http://schemas.microsoft.com/office/drawing/2014/main" id="{AB82E696-4D08-5CCC-E3C0-EF04F03C374C}"/>
                </a:ext>
              </a:extLst>
            </p:cNvPr>
            <p:cNvSpPr/>
            <p:nvPr/>
          </p:nvSpPr>
          <p:spPr>
            <a:xfrm>
              <a:off x="1828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145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C34F7342-7D4F-E5F5-461B-CE07F7384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18288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6" name="Oval 83">
              <a:extLst>
                <a:ext uri="{FF2B5EF4-FFF2-40B4-BE49-F238E27FC236}">
                  <a16:creationId xmlns:a16="http://schemas.microsoft.com/office/drawing/2014/main" id="{9264C33C-67E6-9D9E-8AC8-2F951AABB985}"/>
                </a:ext>
              </a:extLst>
            </p:cNvPr>
            <p:cNvSpPr/>
            <p:nvPr/>
          </p:nvSpPr>
          <p:spPr>
            <a:xfrm>
              <a:off x="3124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47" name="Rectangle 84">
              <a:extLst>
                <a:ext uri="{FF2B5EF4-FFF2-40B4-BE49-F238E27FC236}">
                  <a16:creationId xmlns:a16="http://schemas.microsoft.com/office/drawing/2014/main" id="{A92449E2-54B8-EBFD-DA6E-B0C32948CCB7}"/>
                </a:ext>
              </a:extLst>
            </p:cNvPr>
            <p:cNvSpPr/>
            <p:nvPr/>
          </p:nvSpPr>
          <p:spPr>
            <a:xfrm>
              <a:off x="4114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148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BB13120B-E676-2B37-3071-1BB869812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47244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9" name="Oval 86">
              <a:extLst>
                <a:ext uri="{FF2B5EF4-FFF2-40B4-BE49-F238E27FC236}">
                  <a16:creationId xmlns:a16="http://schemas.microsoft.com/office/drawing/2014/main" id="{C1FE5403-DE76-C1B1-C610-AAF49038A743}"/>
                </a:ext>
              </a:extLst>
            </p:cNvPr>
            <p:cNvSpPr/>
            <p:nvPr/>
          </p:nvSpPr>
          <p:spPr>
            <a:xfrm>
              <a:off x="5410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50" name="Isosceles Triangle 87">
              <a:extLst>
                <a:ext uri="{FF2B5EF4-FFF2-40B4-BE49-F238E27FC236}">
                  <a16:creationId xmlns:a16="http://schemas.microsoft.com/office/drawing/2014/main" id="{F7DE1EB2-AE59-DE98-7F8F-4D017A9F8021}"/>
                </a:ext>
              </a:extLst>
            </p:cNvPr>
            <p:cNvSpPr/>
            <p:nvPr/>
          </p:nvSpPr>
          <p:spPr>
            <a:xfrm>
              <a:off x="1828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1" name="Isosceles Triangle 88">
              <a:extLst>
                <a:ext uri="{FF2B5EF4-FFF2-40B4-BE49-F238E27FC236}">
                  <a16:creationId xmlns:a16="http://schemas.microsoft.com/office/drawing/2014/main" id="{C4FEAC7B-3327-2F7F-F8B3-6D631CAC68EC}"/>
                </a:ext>
              </a:extLst>
            </p:cNvPr>
            <p:cNvSpPr/>
            <p:nvPr/>
          </p:nvSpPr>
          <p:spPr>
            <a:xfrm>
              <a:off x="4114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2" name="Isosceles Triangle 89">
              <a:extLst>
                <a:ext uri="{FF2B5EF4-FFF2-40B4-BE49-F238E27FC236}">
                  <a16:creationId xmlns:a16="http://schemas.microsoft.com/office/drawing/2014/main" id="{2F901947-CB53-702A-B454-A393B613F2CD}"/>
                </a:ext>
              </a:extLst>
            </p:cNvPr>
            <p:cNvSpPr/>
            <p:nvPr/>
          </p:nvSpPr>
          <p:spPr>
            <a:xfrm>
              <a:off x="64770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536C058-EAAC-4C61-4DB9-E0F563B5C0D1}"/>
                </a:ext>
              </a:extLst>
            </p:cNvPr>
            <p:cNvSpPr txBox="1"/>
            <p:nvPr/>
          </p:nvSpPr>
          <p:spPr>
            <a:xfrm>
              <a:off x="9345975" y="3733800"/>
              <a:ext cx="533399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8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C53EA1F-DB25-01E1-7D7A-C373F7044BCB}"/>
                </a:ext>
              </a:extLst>
            </p:cNvPr>
            <p:cNvSpPr txBox="1"/>
            <p:nvPr/>
          </p:nvSpPr>
          <p:spPr>
            <a:xfrm>
              <a:off x="2060154" y="5715000"/>
              <a:ext cx="685798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84B8-01DF-C777-0DF3-30DE39A831F0}"/>
                </a:ext>
              </a:extLst>
            </p:cNvPr>
            <p:cNvSpPr txBox="1"/>
            <p:nvPr/>
          </p:nvSpPr>
          <p:spPr>
            <a:xfrm>
              <a:off x="2644048" y="5715000"/>
              <a:ext cx="762000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8ADD3FC-153A-D58E-A569-D487D25F4919}"/>
                </a:ext>
              </a:extLst>
            </p:cNvPr>
            <p:cNvSpPr txBox="1"/>
            <p:nvPr/>
          </p:nvSpPr>
          <p:spPr>
            <a:xfrm>
              <a:off x="4353498" y="5715000"/>
              <a:ext cx="838201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10EA407-0FD5-3788-8082-C6435599996C}"/>
                </a:ext>
              </a:extLst>
            </p:cNvPr>
            <p:cNvSpPr txBox="1"/>
            <p:nvPr/>
          </p:nvSpPr>
          <p:spPr>
            <a:xfrm>
              <a:off x="4987887" y="5715000"/>
              <a:ext cx="762000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B2A8AF4-09A0-B8DC-EC5C-7500CE7EAAF8}"/>
                </a:ext>
              </a:extLst>
            </p:cNvPr>
            <p:cNvSpPr txBox="1"/>
            <p:nvPr/>
          </p:nvSpPr>
          <p:spPr>
            <a:xfrm>
              <a:off x="6697338" y="5715000"/>
              <a:ext cx="838201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9D39E7DB-9E43-A6A4-5DE8-C36CDD2D3103}"/>
                </a:ext>
              </a:extLst>
            </p:cNvPr>
            <p:cNvSpPr txBox="1"/>
            <p:nvPr/>
          </p:nvSpPr>
          <p:spPr>
            <a:xfrm>
              <a:off x="7391401" y="5715000"/>
              <a:ext cx="762000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11A3D3F-F9E3-D3F5-1733-E9DE80ECB846}"/>
                </a:ext>
              </a:extLst>
            </p:cNvPr>
            <p:cNvSpPr txBox="1"/>
            <p:nvPr/>
          </p:nvSpPr>
          <p:spPr>
            <a:xfrm>
              <a:off x="3581400" y="5715000"/>
              <a:ext cx="762000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…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41B6F6F-D47F-3A7E-B935-FA6D7AC14917}"/>
                </a:ext>
              </a:extLst>
            </p:cNvPr>
            <p:cNvSpPr txBox="1"/>
            <p:nvPr/>
          </p:nvSpPr>
          <p:spPr>
            <a:xfrm>
              <a:off x="5867401" y="5715000"/>
              <a:ext cx="762000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…</a:t>
              </a:r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D2667912-DB99-097A-94C6-805462D5377B}"/>
              </a:ext>
            </a:extLst>
          </p:cNvPr>
          <p:cNvSpPr txBox="1"/>
          <p:nvPr/>
        </p:nvSpPr>
        <p:spPr>
          <a:xfrm>
            <a:off x="6891087" y="5431916"/>
            <a:ext cx="223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Terminal States:</a:t>
            </a:r>
          </a:p>
        </p:txBody>
      </p:sp>
      <p:pic>
        <p:nvPicPr>
          <p:cNvPr id="163" name="Picture 111" descr="TP_tmp.png">
            <a:extLst>
              <a:ext uri="{FF2B5EF4-FFF2-40B4-BE49-F238E27FC236}">
                <a16:creationId xmlns:a16="http://schemas.microsoft.com/office/drawing/2014/main" id="{F6EE2C8C-0DEB-7C30-82FF-07160C008F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434076" y="2692068"/>
            <a:ext cx="2037959" cy="342898"/>
          </a:xfrm>
          <a:prstGeom prst="rect">
            <a:avLst/>
          </a:prstGeom>
          <a:noFill/>
          <a:ln/>
          <a:effectLst/>
        </p:spPr>
      </p:pic>
      <p:pic>
        <p:nvPicPr>
          <p:cNvPr id="164" name="Picture 108" descr="TP_tmp.png">
            <a:extLst>
              <a:ext uri="{FF2B5EF4-FFF2-40B4-BE49-F238E27FC236}">
                <a16:creationId xmlns:a16="http://schemas.microsoft.com/office/drawing/2014/main" id="{67AAEB81-3F9D-6FDD-FCC3-315AEB38868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062537" y="5835315"/>
            <a:ext cx="1180713" cy="209168"/>
          </a:xfrm>
          <a:prstGeom prst="rect">
            <a:avLst/>
          </a:prstGeom>
          <a:noFill/>
          <a:ln/>
          <a:effectLst/>
        </p:spPr>
      </p:pic>
      <p:sp>
        <p:nvSpPr>
          <p:cNvPr id="165" name="Right Arrow 109">
            <a:extLst>
              <a:ext uri="{FF2B5EF4-FFF2-40B4-BE49-F238E27FC236}">
                <a16:creationId xmlns:a16="http://schemas.microsoft.com/office/drawing/2014/main" id="{5E3D87C3-2AA5-A421-1B51-BDE6FCEF977B}"/>
              </a:ext>
            </a:extLst>
          </p:cNvPr>
          <p:cNvSpPr/>
          <p:nvPr/>
        </p:nvSpPr>
        <p:spPr>
          <a:xfrm rot="9900000">
            <a:off x="6621289" y="3191761"/>
            <a:ext cx="800100" cy="2286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ight Arrow 110">
            <a:extLst>
              <a:ext uri="{FF2B5EF4-FFF2-40B4-BE49-F238E27FC236}">
                <a16:creationId xmlns:a16="http://schemas.microsoft.com/office/drawing/2014/main" id="{AA0061B5-6FD5-DA91-632C-983ADCD0BCDA}"/>
              </a:ext>
            </a:extLst>
          </p:cNvPr>
          <p:cNvSpPr/>
          <p:nvPr/>
        </p:nvSpPr>
        <p:spPr>
          <a:xfrm rot="14100089">
            <a:off x="6699819" y="4799830"/>
            <a:ext cx="800100" cy="2286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3341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2" grpId="0"/>
      <p:bldP spid="162" grpId="0"/>
      <p:bldP spid="165" grpId="0" animBg="1"/>
      <p:bldP spid="16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Adversarial Search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9DFE859-5C2A-F2FF-8D3D-67CDD0EBDD83}"/>
              </a:ext>
            </a:extLst>
          </p:cNvPr>
          <p:cNvSpPr/>
          <p:nvPr/>
        </p:nvSpPr>
        <p:spPr>
          <a:xfrm>
            <a:off x="5284871" y="1887305"/>
            <a:ext cx="1371600" cy="28575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26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95297260-5788-A5D0-AAF3-3A775BE22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5513471" y="1944455"/>
            <a:ext cx="228600" cy="19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Oval 7">
            <a:extLst>
              <a:ext uri="{FF2B5EF4-FFF2-40B4-BE49-F238E27FC236}">
                <a16:creationId xmlns:a16="http://schemas.microsoft.com/office/drawing/2014/main" id="{72D1F208-7742-B09A-4FF7-88FF19C1B61B}"/>
              </a:ext>
            </a:extLst>
          </p:cNvPr>
          <p:cNvSpPr/>
          <p:nvPr/>
        </p:nvSpPr>
        <p:spPr>
          <a:xfrm>
            <a:off x="6051266" y="2001605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cxnSp>
        <p:nvCxnSpPr>
          <p:cNvPr id="28" name="Straight Connector 8">
            <a:extLst>
              <a:ext uri="{FF2B5EF4-FFF2-40B4-BE49-F238E27FC236}">
                <a16:creationId xmlns:a16="http://schemas.microsoft.com/office/drawing/2014/main" id="{6D7C0C1D-FAE8-F58B-4C0A-232035B4A95D}"/>
              </a:ext>
            </a:extLst>
          </p:cNvPr>
          <p:cNvCxnSpPr/>
          <p:nvPr/>
        </p:nvCxnSpPr>
        <p:spPr>
          <a:xfrm rot="10800000" flipV="1">
            <a:off x="4199021" y="2230205"/>
            <a:ext cx="1771650" cy="28575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9">
            <a:extLst>
              <a:ext uri="{FF2B5EF4-FFF2-40B4-BE49-F238E27FC236}">
                <a16:creationId xmlns:a16="http://schemas.microsoft.com/office/drawing/2014/main" id="{253E17D1-14E5-840D-1591-BF36E0F27168}"/>
              </a:ext>
            </a:extLst>
          </p:cNvPr>
          <p:cNvCxnSpPr/>
          <p:nvPr/>
        </p:nvCxnSpPr>
        <p:spPr>
          <a:xfrm>
            <a:off x="5970671" y="2230205"/>
            <a:ext cx="1714500" cy="28575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0">
            <a:extLst>
              <a:ext uri="{FF2B5EF4-FFF2-40B4-BE49-F238E27FC236}">
                <a16:creationId xmlns:a16="http://schemas.microsoft.com/office/drawing/2014/main" id="{66C2C7E4-F2CA-B6D9-4685-66E856062D02}"/>
              </a:ext>
            </a:extLst>
          </p:cNvPr>
          <p:cNvCxnSpPr/>
          <p:nvPr/>
        </p:nvCxnSpPr>
        <p:spPr>
          <a:xfrm rot="10800000" flipV="1">
            <a:off x="6885071" y="2916005"/>
            <a:ext cx="800100" cy="285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1">
            <a:extLst>
              <a:ext uri="{FF2B5EF4-FFF2-40B4-BE49-F238E27FC236}">
                <a16:creationId xmlns:a16="http://schemas.microsoft.com/office/drawing/2014/main" id="{956B0FFB-DFCC-3B99-9605-31E134176123}"/>
              </a:ext>
            </a:extLst>
          </p:cNvPr>
          <p:cNvCxnSpPr/>
          <p:nvPr/>
        </p:nvCxnSpPr>
        <p:spPr>
          <a:xfrm>
            <a:off x="7685171" y="2916005"/>
            <a:ext cx="914400" cy="285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2">
            <a:extLst>
              <a:ext uri="{FF2B5EF4-FFF2-40B4-BE49-F238E27FC236}">
                <a16:creationId xmlns:a16="http://schemas.microsoft.com/office/drawing/2014/main" id="{F1DD8C8B-4B9C-37EA-C253-A0267F4110E2}"/>
              </a:ext>
            </a:extLst>
          </p:cNvPr>
          <p:cNvCxnSpPr/>
          <p:nvPr/>
        </p:nvCxnSpPr>
        <p:spPr>
          <a:xfrm rot="10800000" flipV="1">
            <a:off x="3398922" y="2916005"/>
            <a:ext cx="800100" cy="285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F8D398D9-11B3-D8FE-7F2A-69AE0368E1D3}"/>
              </a:ext>
            </a:extLst>
          </p:cNvPr>
          <p:cNvCxnSpPr/>
          <p:nvPr/>
        </p:nvCxnSpPr>
        <p:spPr>
          <a:xfrm>
            <a:off x="4199022" y="2916005"/>
            <a:ext cx="914400" cy="285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osceles Triangle 31">
            <a:extLst>
              <a:ext uri="{FF2B5EF4-FFF2-40B4-BE49-F238E27FC236}">
                <a16:creationId xmlns:a16="http://schemas.microsoft.com/office/drawing/2014/main" id="{3D41D628-293B-A9C2-9502-C66E83DEBC6A}"/>
              </a:ext>
            </a:extLst>
          </p:cNvPr>
          <p:cNvSpPr/>
          <p:nvPr/>
        </p:nvSpPr>
        <p:spPr>
          <a:xfrm>
            <a:off x="2827421" y="3716105"/>
            <a:ext cx="1143000" cy="131445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Isosceles Triangle 32">
            <a:extLst>
              <a:ext uri="{FF2B5EF4-FFF2-40B4-BE49-F238E27FC236}">
                <a16:creationId xmlns:a16="http://schemas.microsoft.com/office/drawing/2014/main" id="{79B267C6-866F-90C8-A5D9-28A3D424CFE3}"/>
              </a:ext>
            </a:extLst>
          </p:cNvPr>
          <p:cNvSpPr/>
          <p:nvPr/>
        </p:nvSpPr>
        <p:spPr>
          <a:xfrm>
            <a:off x="4541921" y="3716105"/>
            <a:ext cx="1143000" cy="131445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Isosceles Triangle 33">
            <a:extLst>
              <a:ext uri="{FF2B5EF4-FFF2-40B4-BE49-F238E27FC236}">
                <a16:creationId xmlns:a16="http://schemas.microsoft.com/office/drawing/2014/main" id="{7EB88138-067E-1EA4-0DD8-F2D7C11EB742}"/>
              </a:ext>
            </a:extLst>
          </p:cNvPr>
          <p:cNvSpPr/>
          <p:nvPr/>
        </p:nvSpPr>
        <p:spPr>
          <a:xfrm>
            <a:off x="6313571" y="3716105"/>
            <a:ext cx="1143000" cy="131445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55139E-61AE-A167-E2BC-F4DB7C7D8C7A}"/>
              </a:ext>
            </a:extLst>
          </p:cNvPr>
          <p:cNvSpPr txBox="1"/>
          <p:nvPr/>
        </p:nvSpPr>
        <p:spPr>
          <a:xfrm>
            <a:off x="2884571" y="5087705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-20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6EC488-AB53-44BD-ADC2-6E5470A2149A}"/>
              </a:ext>
            </a:extLst>
          </p:cNvPr>
          <p:cNvSpPr txBox="1"/>
          <p:nvPr/>
        </p:nvSpPr>
        <p:spPr>
          <a:xfrm>
            <a:off x="3513221" y="508770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621A7E-352E-5B95-2FAC-339653F21651}"/>
              </a:ext>
            </a:extLst>
          </p:cNvPr>
          <p:cNvSpPr txBox="1"/>
          <p:nvPr/>
        </p:nvSpPr>
        <p:spPr>
          <a:xfrm>
            <a:off x="4599071" y="508770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-18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A26C42-9B87-4DD8-8A25-609DC133429F}"/>
              </a:ext>
            </a:extLst>
          </p:cNvPr>
          <p:cNvSpPr txBox="1"/>
          <p:nvPr/>
        </p:nvSpPr>
        <p:spPr>
          <a:xfrm>
            <a:off x="5227721" y="508770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590F85-B7AA-9938-0739-A9B96166A4F3}"/>
              </a:ext>
            </a:extLst>
          </p:cNvPr>
          <p:cNvSpPr txBox="1"/>
          <p:nvPr/>
        </p:nvSpPr>
        <p:spPr>
          <a:xfrm>
            <a:off x="6370721" y="508770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9828A0-80B1-FF20-9835-F6516DDEED19}"/>
              </a:ext>
            </a:extLst>
          </p:cNvPr>
          <p:cNvSpPr txBox="1"/>
          <p:nvPr/>
        </p:nvSpPr>
        <p:spPr>
          <a:xfrm>
            <a:off x="6999371" y="508770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+4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17A9C9-FF72-C694-FACD-A45BC86B3F30}"/>
              </a:ext>
            </a:extLst>
          </p:cNvPr>
          <p:cNvSpPr txBox="1"/>
          <p:nvPr/>
        </p:nvSpPr>
        <p:spPr>
          <a:xfrm>
            <a:off x="4141871" y="508770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35CAE5-B73F-02F9-614F-912AA72E82AE}"/>
              </a:ext>
            </a:extLst>
          </p:cNvPr>
          <p:cNvSpPr txBox="1"/>
          <p:nvPr/>
        </p:nvSpPr>
        <p:spPr>
          <a:xfrm>
            <a:off x="5856371" y="508770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…</a:t>
            </a: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F24D9DA6-6DEA-1401-0835-EB4F0EBE5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9272" y="1926872"/>
            <a:ext cx="217220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49">
            <a:extLst>
              <a:ext uri="{FF2B5EF4-FFF2-40B4-BE49-F238E27FC236}">
                <a16:creationId xmlns:a16="http://schemas.microsoft.com/office/drawing/2014/main" id="{E80F8DBA-93C0-8507-1791-C9AFD718E078}"/>
              </a:ext>
            </a:extLst>
          </p:cNvPr>
          <p:cNvSpPr/>
          <p:nvPr/>
        </p:nvSpPr>
        <p:spPr>
          <a:xfrm>
            <a:off x="3513221" y="2573105"/>
            <a:ext cx="1371600" cy="28575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47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1B71F40E-0C82-CBA1-AC22-BB3AB6080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3536666" y="2618533"/>
            <a:ext cx="228600" cy="19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Oval 51">
            <a:extLst>
              <a:ext uri="{FF2B5EF4-FFF2-40B4-BE49-F238E27FC236}">
                <a16:creationId xmlns:a16="http://schemas.microsoft.com/office/drawing/2014/main" id="{3D588620-CE7D-3A81-5EB1-6C2BF0D0D253}"/>
              </a:ext>
            </a:extLst>
          </p:cNvPr>
          <p:cNvSpPr/>
          <p:nvPr/>
        </p:nvSpPr>
        <p:spPr>
          <a:xfrm>
            <a:off x="4279616" y="2687405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C43A4E5B-9DAA-2B10-953A-ED89DE81C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622" y="2612672"/>
            <a:ext cx="217220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Rectangle 53">
            <a:extLst>
              <a:ext uri="{FF2B5EF4-FFF2-40B4-BE49-F238E27FC236}">
                <a16:creationId xmlns:a16="http://schemas.microsoft.com/office/drawing/2014/main" id="{874F6FAA-F4B8-69DB-D360-A48E6F421065}"/>
              </a:ext>
            </a:extLst>
          </p:cNvPr>
          <p:cNvSpPr/>
          <p:nvPr/>
        </p:nvSpPr>
        <p:spPr>
          <a:xfrm>
            <a:off x="6999371" y="2573105"/>
            <a:ext cx="1371600" cy="28575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51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39E42778-5084-E8D3-0C10-9EA32AACF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7456571" y="2630255"/>
            <a:ext cx="228600" cy="19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Oval 55">
            <a:extLst>
              <a:ext uri="{FF2B5EF4-FFF2-40B4-BE49-F238E27FC236}">
                <a16:creationId xmlns:a16="http://schemas.microsoft.com/office/drawing/2014/main" id="{DDF4BE9D-FD23-E20B-1F84-A65D6718A8DB}"/>
              </a:ext>
            </a:extLst>
          </p:cNvPr>
          <p:cNvSpPr/>
          <p:nvPr/>
        </p:nvSpPr>
        <p:spPr>
          <a:xfrm>
            <a:off x="7765766" y="2687405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2F6732B9-E902-660B-7A37-F1519273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13772" y="2612672"/>
            <a:ext cx="217220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7">
            <a:extLst>
              <a:ext uri="{FF2B5EF4-FFF2-40B4-BE49-F238E27FC236}">
                <a16:creationId xmlns:a16="http://schemas.microsoft.com/office/drawing/2014/main" id="{9F64D835-672F-A90D-8569-DA9452DCD2A6}"/>
              </a:ext>
            </a:extLst>
          </p:cNvPr>
          <p:cNvSpPr/>
          <p:nvPr/>
        </p:nvSpPr>
        <p:spPr>
          <a:xfrm>
            <a:off x="2713121" y="3258905"/>
            <a:ext cx="1371600" cy="28575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55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9DC96444-21CA-69EE-D646-4E2DDEF18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2736566" y="3304333"/>
            <a:ext cx="228600" cy="19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9">
            <a:extLst>
              <a:ext uri="{FF2B5EF4-FFF2-40B4-BE49-F238E27FC236}">
                <a16:creationId xmlns:a16="http://schemas.microsoft.com/office/drawing/2014/main" id="{3142E0B9-B8C5-D5B0-F9D5-49530A5CD56A}"/>
              </a:ext>
            </a:extLst>
          </p:cNvPr>
          <p:cNvSpPr/>
          <p:nvPr/>
        </p:nvSpPr>
        <p:spPr>
          <a:xfrm>
            <a:off x="3479516" y="3373205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79952970-08C8-A07D-DDF9-2621DA6AB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98922" y="3298472"/>
            <a:ext cx="217220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Rectangle 61">
            <a:extLst>
              <a:ext uri="{FF2B5EF4-FFF2-40B4-BE49-F238E27FC236}">
                <a16:creationId xmlns:a16="http://schemas.microsoft.com/office/drawing/2014/main" id="{8C862FB7-7AFC-AA56-C482-21970FC6D676}"/>
              </a:ext>
            </a:extLst>
          </p:cNvPr>
          <p:cNvSpPr/>
          <p:nvPr/>
        </p:nvSpPr>
        <p:spPr>
          <a:xfrm>
            <a:off x="4427621" y="3258905"/>
            <a:ext cx="1371600" cy="28575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59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4E4CA5A2-FDEE-7F62-923E-BD70E2D7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4451066" y="3304333"/>
            <a:ext cx="228600" cy="19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Oval 63">
            <a:extLst>
              <a:ext uri="{FF2B5EF4-FFF2-40B4-BE49-F238E27FC236}">
                <a16:creationId xmlns:a16="http://schemas.microsoft.com/office/drawing/2014/main" id="{4B0CFA3E-FBF2-BE37-1B34-F5127CBE45BA}"/>
              </a:ext>
            </a:extLst>
          </p:cNvPr>
          <p:cNvSpPr/>
          <p:nvPr/>
        </p:nvSpPr>
        <p:spPr>
          <a:xfrm>
            <a:off x="5194016" y="3373205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739FE0AA-9DB7-3AA4-1DD6-84D20BD9E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4851" y="3298472"/>
            <a:ext cx="217220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Rectangle 65">
            <a:extLst>
              <a:ext uri="{FF2B5EF4-FFF2-40B4-BE49-F238E27FC236}">
                <a16:creationId xmlns:a16="http://schemas.microsoft.com/office/drawing/2014/main" id="{FEFDD2D3-49F9-E3EF-4636-F82341A6B015}"/>
              </a:ext>
            </a:extLst>
          </p:cNvPr>
          <p:cNvSpPr/>
          <p:nvPr/>
        </p:nvSpPr>
        <p:spPr>
          <a:xfrm>
            <a:off x="6199271" y="3258905"/>
            <a:ext cx="1371600" cy="28575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63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EBCFFE3D-F56F-FDBC-C126-9F8B6F21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6656471" y="3316055"/>
            <a:ext cx="228600" cy="19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Oval 67">
            <a:extLst>
              <a:ext uri="{FF2B5EF4-FFF2-40B4-BE49-F238E27FC236}">
                <a16:creationId xmlns:a16="http://schemas.microsoft.com/office/drawing/2014/main" id="{9473BEB2-71AE-431E-CB3F-863AC8A84412}"/>
              </a:ext>
            </a:extLst>
          </p:cNvPr>
          <p:cNvSpPr/>
          <p:nvPr/>
        </p:nvSpPr>
        <p:spPr>
          <a:xfrm>
            <a:off x="6965666" y="3373205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65" name="Picture 2">
            <a:extLst>
              <a:ext uri="{FF2B5EF4-FFF2-40B4-BE49-F238E27FC236}">
                <a16:creationId xmlns:a16="http://schemas.microsoft.com/office/drawing/2014/main" id="{3A7457F2-BBBF-C140-E548-98D0FAB03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85072" y="3298472"/>
            <a:ext cx="217220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Rectangle 69">
            <a:extLst>
              <a:ext uri="{FF2B5EF4-FFF2-40B4-BE49-F238E27FC236}">
                <a16:creationId xmlns:a16="http://schemas.microsoft.com/office/drawing/2014/main" id="{501E543B-25AA-8DDB-7253-2E844D70287A}"/>
              </a:ext>
            </a:extLst>
          </p:cNvPr>
          <p:cNvSpPr/>
          <p:nvPr/>
        </p:nvSpPr>
        <p:spPr>
          <a:xfrm>
            <a:off x="7913771" y="3258905"/>
            <a:ext cx="1371600" cy="28575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67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ECBCC00C-0558-CBD8-1FEA-87660801A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8370971" y="3316055"/>
            <a:ext cx="228600" cy="19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Oval 71">
            <a:extLst>
              <a:ext uri="{FF2B5EF4-FFF2-40B4-BE49-F238E27FC236}">
                <a16:creationId xmlns:a16="http://schemas.microsoft.com/office/drawing/2014/main" id="{99182BDC-AFEE-8205-A6C0-231A0B4B17CB}"/>
              </a:ext>
            </a:extLst>
          </p:cNvPr>
          <p:cNvSpPr/>
          <p:nvPr/>
        </p:nvSpPr>
        <p:spPr>
          <a:xfrm>
            <a:off x="8680166" y="3373205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1F7B67B4-D448-6ECE-8011-3C2CCB3D6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11001" y="3298472"/>
            <a:ext cx="217220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Isosceles Triangle 73">
            <a:extLst>
              <a:ext uri="{FF2B5EF4-FFF2-40B4-BE49-F238E27FC236}">
                <a16:creationId xmlns:a16="http://schemas.microsoft.com/office/drawing/2014/main" id="{86925110-EFDC-B4C2-D541-279EB0F609F4}"/>
              </a:ext>
            </a:extLst>
          </p:cNvPr>
          <p:cNvSpPr/>
          <p:nvPr/>
        </p:nvSpPr>
        <p:spPr>
          <a:xfrm>
            <a:off x="8028071" y="3716105"/>
            <a:ext cx="1143000" cy="131445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482433-F0DE-4A36-BAFC-AFCBD6D03243}"/>
              </a:ext>
            </a:extLst>
          </p:cNvPr>
          <p:cNvSpPr txBox="1"/>
          <p:nvPr/>
        </p:nvSpPr>
        <p:spPr>
          <a:xfrm>
            <a:off x="8085221" y="5087705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-20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D25F359-7DF2-DC8B-1D9A-2390E420CE71}"/>
              </a:ext>
            </a:extLst>
          </p:cNvPr>
          <p:cNvSpPr txBox="1"/>
          <p:nvPr/>
        </p:nvSpPr>
        <p:spPr>
          <a:xfrm>
            <a:off x="8713871" y="508770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+8</a:t>
            </a:r>
          </a:p>
        </p:txBody>
      </p:sp>
    </p:spTree>
    <p:extLst>
      <p:ext uri="{BB962C8B-B14F-4D97-AF65-F5344CB8AC3E}">
        <p14:creationId xmlns:p14="http://schemas.microsoft.com/office/powerpoint/2010/main" val="141326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6" grpId="0" animBg="1"/>
      <p:bldP spid="48" grpId="0" animBg="1"/>
      <p:bldP spid="50" grpId="0" animBg="1"/>
      <p:bldP spid="52" grpId="0" animBg="1"/>
      <p:bldP spid="54" grpId="0" animBg="1"/>
      <p:bldP spid="56" grpId="0" animBg="1"/>
      <p:bldP spid="58" grpId="0" animBg="1"/>
      <p:bldP spid="60" grpId="0" animBg="1"/>
      <p:bldP spid="62" grpId="0" animBg="1"/>
      <p:bldP spid="64" grpId="0" animBg="1"/>
      <p:bldP spid="66" grpId="0" animBg="1"/>
      <p:bldP spid="68" grpId="0" animBg="1"/>
      <p:bldP spid="70" grpId="0" animBg="1"/>
      <p:bldP spid="71" grpId="0"/>
      <p:bldP spid="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Minimax Values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4A8B8D60-A5AE-587B-87F3-96F539974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48" y="1339511"/>
            <a:ext cx="10209904" cy="480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404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children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7"/>
  <p:tag name="PICTUREFILESIZE" val="904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thrm{known}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17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1096</Words>
  <Application>Microsoft Macintosh PowerPoint</Application>
  <PresentationFormat>와이드스크린</PresentationFormat>
  <Paragraphs>240</Paragraphs>
  <Slides>38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NanumSquareOTF_ac</vt:lpstr>
      <vt:lpstr>NanumSquareOTF_ac Bold</vt:lpstr>
      <vt:lpstr>NanumSquareOTF_ac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허준환[ 학부재학 / 데이터과학과 ]</dc:creator>
  <cp:lastModifiedBy>허준환[ 학부재학 / 데이터과학과 ]</cp:lastModifiedBy>
  <cp:revision>30</cp:revision>
  <cp:lastPrinted>2023-01-12T18:38:21Z</cp:lastPrinted>
  <dcterms:created xsi:type="dcterms:W3CDTF">2022-09-30T06:36:40Z</dcterms:created>
  <dcterms:modified xsi:type="dcterms:W3CDTF">2023-01-31T09:25:23Z</dcterms:modified>
</cp:coreProperties>
</file>